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43"/>
  </p:normalViewPr>
  <p:slideViewPr>
    <p:cSldViewPr snapToGrid="0">
      <p:cViewPr varScale="1">
        <p:scale>
          <a:sx n="108" d="100"/>
          <a:sy n="108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DC77EF-43AF-447D-CA5E-A0F3DC27F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7B3D21-570E-408F-2000-3870FC288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E6BF43-763C-A560-AD98-6AC82605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728187-2863-E4C1-F633-BB38B1F4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3F90F0-7360-4FC3-7C1C-97721368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52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AA9FC7-9EA6-510D-6D72-E2B79D1C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563119B-9608-B7D9-F17F-F3D224BA3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CCEFCB-4E68-80F8-8089-12C3203A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7DB9FA-C147-0F62-A9A0-10D91072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F3BCDD-17C6-1368-4E39-5BE18363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04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BA08356-6D67-4B7A-F733-E395F0CF1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C5127C-0FF0-E07E-91D5-BED9C13D2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74313F-E29B-52AE-2C23-3A0852BB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8ACF9F-55A5-5245-7421-98114532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A80D00-A9BF-66B0-9E66-9256ED19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66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FB95A7-CF0C-1583-9689-94D42483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095519-5340-59C4-4980-E56BE601E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364DCA-6AD6-2CD7-EF8F-7AB11E6E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958F66-3CF6-8EC1-EC44-CFC4328D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1FBB26-3723-7BD9-8C01-FEFF0468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F3702-5C3D-8A6C-911A-5B93D021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10489B-2C33-0745-97AD-632D6FDCC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E277D8-BF51-BE3D-A7DB-2BAE4571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A9D286-0BCF-5DFE-9AC1-16DFD500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C8CFC5-208B-F5C0-1042-82731894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95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46443-2696-7C71-32AA-E6D2F9BD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83D744-5FA0-0B9C-A4E5-46B6A0524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3F51A1-489A-B30C-3F2D-332C61F65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8C8EFE-524A-8DEB-3B20-4B04842A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C4E5F6-1019-D638-C8F2-D0DF21EA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17D198-09C8-2251-436D-188E8532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76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00F6F-C75B-AF1F-57AE-24D5B7F75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04AFAA-D901-DF2D-5C3A-FA7E0CE2F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2C3C3D-D92E-A6B5-A34D-4F4D432AC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F7A83AF-E9A1-C404-E17A-FE254C81A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B5F3266-D5BD-233E-F5C7-18B6F8A90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C75FC6-1B6C-DED6-17F4-ACB5D33D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DC6399-9B29-41C8-4782-1E96B7EE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5FF88A-19C7-2295-7C00-AD982DEA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08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701D4-8979-ACA3-FCAA-FAE7761D5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8D5F0EA-D81F-08B5-8077-2DFFAC1B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854444-DD5F-502D-30A1-1D70EBA9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476E24-07F2-F317-E202-432561F4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8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84273A3-A944-EAC8-9215-57548D1F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482A035-AD2A-E718-8351-1C040A87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F96C56-A57B-AA51-185F-B5B7242A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18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8F481-01C9-D67E-3040-2C5E9EA8C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BD22E6-BB1B-11B3-7140-5EBA68FE1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FA3D01-0D51-0917-ACE7-9F5974278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5FC940-CCC5-C0F5-96F9-473F91C4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EF29C6-95C7-59D0-EC18-640B5E2C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F970E1-D5A3-1FF4-7380-83D3E59A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5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053E2F-2530-FDEB-7F3D-BFD43F22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C327F8-C816-B854-EBF8-E85687E7D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C4F4CC-6B11-DC54-E55B-1AE5607AA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998DD4-8862-8BD5-EFB3-9E6DCD3F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FC95E8-416C-7078-2C17-682636C2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908755-621C-A51A-53EC-02181EA6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16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6A6824-BFF8-5B2A-142C-2C0CB6B2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60222C-9F36-7611-FDC9-533063FCD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A06087-8A25-7F2A-1897-0ED5D3CBD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2176DC-2F0F-604F-AB2A-242CD3A6B133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7503F6-CCC8-D724-9E40-AB863E11F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06193E-2054-E4DF-968B-D84AA5FA1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E7C9B4-91B3-9E41-80C9-B162DD9BC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21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mappa&#10;&#10;Descrizione generata automaticamente">
            <a:extLst>
              <a:ext uri="{FF2B5EF4-FFF2-40B4-BE49-F238E27FC236}">
                <a16:creationId xmlns:a16="http://schemas.microsoft.com/office/drawing/2014/main" id="{80A5FD5A-BAF0-A8CB-7158-117FD78C0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498080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0051FB0C-FBF3-97CB-098E-F39D8B10C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761" y="2707574"/>
            <a:ext cx="11115303" cy="4263241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itchFamily="2" charset="2"/>
              <a:buChar char="§"/>
            </a:pPr>
            <a:r>
              <a:rPr lang="it-IT" b="1" dirty="0">
                <a:latin typeface="Arial" panose="020B0604020202020204" pitchFamily="34" charset="0"/>
              </a:rPr>
              <a:t>L’uso dell</a:t>
            </a:r>
            <a:r>
              <a:rPr lang="it-IT" b="1" i="0" u="none" strike="noStrike" dirty="0">
                <a:effectLst/>
                <a:latin typeface="Arial" panose="020B0604020202020204" pitchFamily="34" charset="0"/>
              </a:rPr>
              <a:t>a violenza di genere per alimentare politiche xenofobe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b="1" dirty="0">
                <a:latin typeface="Arial" panose="020B0604020202020204" pitchFamily="34" charset="0"/>
              </a:rPr>
              <a:t>Il genere come terreno di conflitto </a:t>
            </a:r>
            <a:r>
              <a:rPr lang="it-IT" b="1" i="1" dirty="0">
                <a:latin typeface="Arial" panose="020B0604020202020204" pitchFamily="34" charset="0"/>
              </a:rPr>
              <a:t>nelle</a:t>
            </a:r>
            <a:r>
              <a:rPr lang="it-IT" b="1" dirty="0">
                <a:latin typeface="Arial" panose="020B0604020202020204" pitchFamily="34" charset="0"/>
              </a:rPr>
              <a:t> culture e </a:t>
            </a:r>
            <a:r>
              <a:rPr lang="it-IT" b="1" i="1" dirty="0">
                <a:latin typeface="Arial" panose="020B0604020202020204" pitchFamily="34" charset="0"/>
              </a:rPr>
              <a:t>tra</a:t>
            </a:r>
            <a:r>
              <a:rPr lang="it-IT" b="1" dirty="0">
                <a:latin typeface="Arial" panose="020B0604020202020204" pitchFamily="34" charset="0"/>
              </a:rPr>
              <a:t> culture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b="1" i="0" u="none" strike="noStrike" dirty="0">
                <a:effectLst/>
                <a:latin typeface="Arial" panose="020B0604020202020204" pitchFamily="34" charset="0"/>
              </a:rPr>
              <a:t>La libertà delle donne 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b="1" dirty="0">
                <a:latin typeface="Arial" panose="020B0604020202020204" pitchFamily="34" charset="0"/>
              </a:rPr>
              <a:t>L</a:t>
            </a:r>
            <a:r>
              <a:rPr lang="it-IT" b="1" i="0" u="none" strike="noStrike" dirty="0">
                <a:effectLst/>
                <a:latin typeface="Arial" panose="020B0604020202020204" pitchFamily="34" charset="0"/>
              </a:rPr>
              <a:t>o stigma sociale sullo straniero nell’esperienza dei giovani migranti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b="1" i="0" u="none" strike="noStrike" dirty="0">
                <a:effectLst/>
                <a:latin typeface="Arial" panose="020B0604020202020204" pitchFamily="34" charset="0"/>
              </a:rPr>
              <a:t>l'esperienza delle e dei migranti in un nuovo contesto sociale di rappresentazioni e ruoli di genere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b="1" dirty="0">
                <a:latin typeface="Arial" panose="020B0604020202020204" pitchFamily="34" charset="0"/>
              </a:rPr>
              <a:t>Il patriarcato come riferimento trasversale che attraversa diverse culture</a:t>
            </a:r>
            <a:endParaRPr lang="it-IT" b="1" i="0" u="none" strike="noStrike" dirty="0">
              <a:effectLst/>
              <a:latin typeface="Arial" panose="020B0604020202020204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b="1" dirty="0">
                <a:latin typeface="Arial" panose="020B0604020202020204" pitchFamily="34" charset="0"/>
              </a:rPr>
              <a:t>L’</a:t>
            </a:r>
            <a:r>
              <a:rPr lang="it-IT" b="1" i="0" u="none" strike="noStrike" dirty="0">
                <a:effectLst/>
                <a:latin typeface="Arial" panose="020B0604020202020204" pitchFamily="34" charset="0"/>
              </a:rPr>
              <a:t>esperienza migratoria </a:t>
            </a:r>
            <a:r>
              <a:rPr lang="it-IT" b="1" dirty="0">
                <a:latin typeface="Arial" panose="020B0604020202020204" pitchFamily="34" charset="0"/>
              </a:rPr>
              <a:t>e </a:t>
            </a:r>
            <a:r>
              <a:rPr lang="it-IT" b="1" i="0" u="none" strike="noStrike" dirty="0">
                <a:effectLst/>
                <a:latin typeface="Arial" panose="020B0604020202020204" pitchFamily="34" charset="0"/>
              </a:rPr>
              <a:t>i modelli di genere tra spinta al cambiamento e richiami identitari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Gli intrecci tra revanchismo maschile e spinte xenofobe e nazionaliste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Come promuovere i diritti inalienabili di ogni persona, sollecitare processi di cambiamento ed evitare rappresentazioni stigmatizzanti, paternalistiche e</a:t>
            </a:r>
          </a:p>
          <a:p>
            <a:pPr marL="342900" indent="-342900" algn="l">
              <a:buFont typeface="Wingdings" pitchFamily="2" charset="2"/>
              <a:buChar char="§"/>
            </a:pPr>
            <a:endParaRPr lang="it-IT" b="1" i="0" u="none" strike="noStrike" dirty="0"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7FDA4C-1A82-F41F-A548-FE6748FF915F}"/>
              </a:ext>
            </a:extLst>
          </p:cNvPr>
          <p:cNvSpPr txBox="1"/>
          <p:nvPr/>
        </p:nvSpPr>
        <p:spPr>
          <a:xfrm>
            <a:off x="9144000" y="902525"/>
            <a:ext cx="2648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Roma 22 maggio </a:t>
            </a:r>
          </a:p>
          <a:p>
            <a:r>
              <a:rPr lang="it-IT" b="1" dirty="0"/>
              <a:t>Scout center</a:t>
            </a:r>
          </a:p>
          <a:p>
            <a:r>
              <a:rPr lang="it-IT" b="1" dirty="0"/>
              <a:t>Largo dello scautismo 1</a:t>
            </a:r>
          </a:p>
          <a:p>
            <a:r>
              <a:rPr lang="it-IT" b="1" dirty="0"/>
              <a:t>9.30-18.00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84142F4-9EFF-FB0A-02B1-54ADAA2E3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90" y="499369"/>
            <a:ext cx="8467106" cy="1905845"/>
          </a:xfrm>
        </p:spPr>
        <p:txBody>
          <a:bodyPr>
            <a:normAutofit/>
          </a:bodyPr>
          <a:lstStyle/>
          <a:p>
            <a:pPr algn="l"/>
            <a:r>
              <a:rPr lang="it-IT" sz="4400" b="1" dirty="0">
                <a:solidFill>
                  <a:srgbClr val="C00000"/>
                </a:solidFill>
              </a:rPr>
              <a:t>Ripensare la violenza di genere</a:t>
            </a:r>
            <a:br>
              <a:rPr lang="it-IT" sz="4400" b="1" dirty="0">
                <a:solidFill>
                  <a:srgbClr val="C00000"/>
                </a:solidFill>
              </a:rPr>
            </a:br>
            <a:r>
              <a:rPr lang="it-IT" sz="4400" b="1" dirty="0">
                <a:solidFill>
                  <a:srgbClr val="C00000"/>
                </a:solidFill>
              </a:rPr>
              <a:t>in una società multiculturale </a:t>
            </a:r>
            <a:br>
              <a:rPr lang="it-IT" sz="4400" b="1" dirty="0">
                <a:solidFill>
                  <a:srgbClr val="C00000"/>
                </a:solidFill>
              </a:rPr>
            </a:br>
            <a:r>
              <a:rPr lang="it-IT" sz="4400" b="1" dirty="0">
                <a:solidFill>
                  <a:srgbClr val="C00000"/>
                </a:solidFill>
              </a:rPr>
              <a:t>e nei processi migratori</a:t>
            </a:r>
          </a:p>
        </p:txBody>
      </p:sp>
    </p:spTree>
    <p:extLst>
      <p:ext uri="{BB962C8B-B14F-4D97-AF65-F5344CB8AC3E}">
        <p14:creationId xmlns:p14="http://schemas.microsoft.com/office/powerpoint/2010/main" val="276880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7BC425D-8180-0551-C258-526FFD11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325369"/>
            <a:ext cx="5997039" cy="171623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 err="1">
                <a:solidFill>
                  <a:schemeClr val="accent2"/>
                </a:solidFill>
              </a:rPr>
              <a:t>Ripensare</a:t>
            </a:r>
            <a:r>
              <a:rPr lang="en-US" sz="3200" b="1" dirty="0">
                <a:solidFill>
                  <a:schemeClr val="accent2"/>
                </a:solidFill>
              </a:rPr>
              <a:t> la </a:t>
            </a:r>
            <a:r>
              <a:rPr lang="en-US" sz="3200" b="1" dirty="0" err="1">
                <a:solidFill>
                  <a:schemeClr val="accent2"/>
                </a:solidFill>
              </a:rPr>
              <a:t>violenza</a:t>
            </a:r>
            <a:r>
              <a:rPr lang="en-US" sz="3200" b="1" dirty="0">
                <a:solidFill>
                  <a:schemeClr val="accent2"/>
                </a:solidFill>
              </a:rPr>
              <a:t> di </a:t>
            </a:r>
            <a:r>
              <a:rPr lang="en-US" sz="3200" b="1" dirty="0" err="1">
                <a:solidFill>
                  <a:schemeClr val="accent2"/>
                </a:solidFill>
              </a:rPr>
              <a:t>genere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in </a:t>
            </a:r>
            <a:r>
              <a:rPr lang="en-US" sz="3200" b="1" dirty="0" err="1">
                <a:solidFill>
                  <a:schemeClr val="accent2"/>
                </a:solidFill>
              </a:rPr>
              <a:t>una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società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multiculturale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e </a:t>
            </a:r>
            <a:r>
              <a:rPr lang="en-US" sz="3200" b="1" dirty="0" err="1">
                <a:solidFill>
                  <a:schemeClr val="accent2"/>
                </a:solidFill>
              </a:rPr>
              <a:t>nei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processi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migratori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63D92A-AD70-25DE-817E-B5630DB48751}"/>
              </a:ext>
            </a:extLst>
          </p:cNvPr>
          <p:cNvSpPr txBox="1"/>
          <p:nvPr/>
        </p:nvSpPr>
        <p:spPr>
          <a:xfrm>
            <a:off x="285008" y="4236726"/>
            <a:ext cx="12188952" cy="26212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i="0" u="none" strike="noStrike" dirty="0">
                <a:effectLst/>
              </a:rPr>
              <a:t>La </a:t>
            </a:r>
            <a:r>
              <a:rPr lang="en-US" sz="2300" b="1" i="0" u="none" strike="noStrike" dirty="0" err="1">
                <a:effectLst/>
              </a:rPr>
              <a:t>libertà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delle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donne</a:t>
            </a:r>
            <a:r>
              <a:rPr lang="en-US" sz="2300" b="1" dirty="0"/>
              <a:t>, </a:t>
            </a:r>
            <a:endParaRPr lang="en-US" sz="2300" b="1" i="0" u="none" strike="noStrike" dirty="0">
              <a:effectLst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 err="1"/>
              <a:t>L’uso</a:t>
            </a:r>
            <a:r>
              <a:rPr lang="en-US" sz="2300" b="1" dirty="0"/>
              <a:t> </a:t>
            </a:r>
            <a:r>
              <a:rPr lang="en-US" sz="2300" b="1" dirty="0" err="1"/>
              <a:t>dell</a:t>
            </a:r>
            <a:r>
              <a:rPr lang="en-US" sz="2300" b="1" i="0" u="none" strike="noStrike" dirty="0" err="1">
                <a:effectLst/>
              </a:rPr>
              <a:t>a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violenza</a:t>
            </a:r>
            <a:r>
              <a:rPr lang="en-US" sz="2300" b="1" i="0" u="none" strike="noStrike" dirty="0">
                <a:effectLst/>
              </a:rPr>
              <a:t> di </a:t>
            </a:r>
            <a:r>
              <a:rPr lang="en-US" sz="2300" b="1" i="0" u="none" strike="noStrike" dirty="0" err="1">
                <a:effectLst/>
              </a:rPr>
              <a:t>genere</a:t>
            </a:r>
            <a:r>
              <a:rPr lang="en-US" sz="2300" b="1" i="0" u="none" strike="noStrike" dirty="0">
                <a:effectLst/>
              </a:rPr>
              <a:t> per </a:t>
            </a:r>
            <a:r>
              <a:rPr lang="en-US" sz="2300" b="1" i="0" u="none" strike="noStrike" dirty="0" err="1">
                <a:effectLst/>
              </a:rPr>
              <a:t>alimentare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politiche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xenofobe</a:t>
            </a:r>
            <a:endParaRPr lang="en-US" sz="2300" b="1" i="0" u="none" strike="noStrike" dirty="0">
              <a:effectLst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/>
              <a:t>Il </a:t>
            </a:r>
            <a:r>
              <a:rPr lang="en-US" sz="2300" b="1" dirty="0" err="1"/>
              <a:t>genere</a:t>
            </a:r>
            <a:r>
              <a:rPr lang="en-US" sz="2300" b="1" dirty="0"/>
              <a:t> come </a:t>
            </a:r>
            <a:r>
              <a:rPr lang="en-US" sz="2300" b="1" dirty="0" err="1"/>
              <a:t>terreno</a:t>
            </a:r>
            <a:r>
              <a:rPr lang="en-US" sz="2300" b="1" dirty="0"/>
              <a:t> di </a:t>
            </a:r>
            <a:r>
              <a:rPr lang="en-US" sz="2300" b="1" dirty="0" err="1"/>
              <a:t>conflitto</a:t>
            </a:r>
            <a:r>
              <a:rPr lang="en-US" sz="2300" b="1" dirty="0"/>
              <a:t> </a:t>
            </a:r>
            <a:r>
              <a:rPr lang="en-US" sz="2300" b="1" i="1" dirty="0" err="1"/>
              <a:t>nelle</a:t>
            </a:r>
            <a:r>
              <a:rPr lang="en-US" sz="2300" b="1" dirty="0"/>
              <a:t> culture e </a:t>
            </a:r>
            <a:r>
              <a:rPr lang="en-US" sz="2300" b="1" i="1" dirty="0" err="1"/>
              <a:t>tra</a:t>
            </a:r>
            <a:r>
              <a:rPr lang="en-US" sz="2300" b="1" dirty="0"/>
              <a:t> culture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/>
              <a:t>L</a:t>
            </a:r>
            <a:r>
              <a:rPr lang="en-US" sz="2300" b="1" i="0" u="none" strike="noStrike" dirty="0">
                <a:effectLst/>
              </a:rPr>
              <a:t>o stigma </a:t>
            </a:r>
            <a:r>
              <a:rPr lang="en-US" sz="2300" b="1" i="0" u="none" strike="noStrike" dirty="0" err="1">
                <a:effectLst/>
              </a:rPr>
              <a:t>sociale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sullo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straniero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nell’esperienza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dei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giovani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migranti</a:t>
            </a:r>
            <a:endParaRPr lang="en-US" sz="2300" b="1" i="0" u="none" strike="noStrike" dirty="0">
              <a:effectLst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 err="1"/>
              <a:t>L</a:t>
            </a:r>
            <a:r>
              <a:rPr lang="en-US" sz="2300" b="1" i="0" u="none" strike="noStrike" dirty="0" err="1">
                <a:effectLst/>
              </a:rPr>
              <a:t>'esperienza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delle</a:t>
            </a:r>
            <a:r>
              <a:rPr lang="en-US" sz="2300" b="1" i="0" u="none" strike="noStrike" dirty="0">
                <a:effectLst/>
              </a:rPr>
              <a:t> e </a:t>
            </a:r>
            <a:r>
              <a:rPr lang="en-US" sz="2300" b="1" i="0" u="none" strike="noStrike" dirty="0" err="1">
                <a:effectLst/>
              </a:rPr>
              <a:t>dei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migranti</a:t>
            </a:r>
            <a:r>
              <a:rPr lang="en-US" sz="2300" b="1" i="0" u="none" strike="noStrike" dirty="0">
                <a:effectLst/>
              </a:rPr>
              <a:t> in un nuovo </a:t>
            </a:r>
            <a:r>
              <a:rPr lang="en-US" sz="2300" b="1" i="0" u="none" strike="noStrike" dirty="0" err="1">
                <a:effectLst/>
              </a:rPr>
              <a:t>contesto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sociale</a:t>
            </a:r>
            <a:r>
              <a:rPr lang="en-US" sz="2300" b="1" i="0" u="none" strike="noStrike" dirty="0">
                <a:effectLst/>
              </a:rPr>
              <a:t> di </a:t>
            </a:r>
            <a:r>
              <a:rPr lang="en-US" sz="2300" b="1" i="0" u="none" strike="noStrike" dirty="0" err="1">
                <a:effectLst/>
              </a:rPr>
              <a:t>rappresentazioni</a:t>
            </a:r>
            <a:r>
              <a:rPr lang="en-US" sz="2300" b="1" i="0" u="none" strike="noStrike" dirty="0">
                <a:effectLst/>
              </a:rPr>
              <a:t> e </a:t>
            </a:r>
            <a:r>
              <a:rPr lang="en-US" sz="2300" b="1" i="0" u="none" strike="noStrike" dirty="0" err="1">
                <a:effectLst/>
              </a:rPr>
              <a:t>ruoli</a:t>
            </a:r>
            <a:r>
              <a:rPr lang="en-US" sz="2300" b="1" i="0" u="none" strike="noStrike" dirty="0">
                <a:effectLst/>
              </a:rPr>
              <a:t> di </a:t>
            </a:r>
            <a:r>
              <a:rPr lang="en-US" sz="2300" b="1" i="0" u="none" strike="noStrike" dirty="0" err="1">
                <a:effectLst/>
              </a:rPr>
              <a:t>genere</a:t>
            </a:r>
            <a:endParaRPr lang="en-US" sz="2300" b="1" i="0" u="none" strike="noStrike" dirty="0">
              <a:effectLst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/>
              <a:t>Il </a:t>
            </a:r>
            <a:r>
              <a:rPr lang="en-US" sz="2300" b="1" dirty="0" err="1"/>
              <a:t>patriarcato</a:t>
            </a:r>
            <a:r>
              <a:rPr lang="en-US" sz="2300" b="1" dirty="0"/>
              <a:t> come </a:t>
            </a:r>
            <a:r>
              <a:rPr lang="en-US" sz="2300" b="1" dirty="0" err="1"/>
              <a:t>riferimento</a:t>
            </a:r>
            <a:r>
              <a:rPr lang="en-US" sz="2300" b="1" dirty="0"/>
              <a:t> </a:t>
            </a:r>
            <a:r>
              <a:rPr lang="en-US" sz="2300" b="1" dirty="0" err="1"/>
              <a:t>trasversale</a:t>
            </a:r>
            <a:r>
              <a:rPr lang="en-US" sz="2300" b="1" dirty="0"/>
              <a:t> </a:t>
            </a:r>
            <a:r>
              <a:rPr lang="en-US" sz="2300" b="1" dirty="0" err="1"/>
              <a:t>che</a:t>
            </a:r>
            <a:r>
              <a:rPr lang="en-US" sz="2300" b="1" dirty="0"/>
              <a:t> </a:t>
            </a:r>
            <a:r>
              <a:rPr lang="en-US" sz="2300" b="1" dirty="0" err="1"/>
              <a:t>attraversa</a:t>
            </a:r>
            <a:r>
              <a:rPr lang="en-US" sz="2300" b="1" dirty="0"/>
              <a:t> diverse culture</a:t>
            </a:r>
            <a:endParaRPr lang="en-US" sz="2300" b="1" i="0" u="none" strike="noStrike" dirty="0">
              <a:effectLst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 err="1"/>
              <a:t>L’</a:t>
            </a:r>
            <a:r>
              <a:rPr lang="en-US" sz="2300" b="1" i="0" u="none" strike="noStrike" dirty="0" err="1">
                <a:effectLst/>
              </a:rPr>
              <a:t>esperienza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migratoria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dirty="0"/>
              <a:t>e </a:t>
            </a:r>
            <a:r>
              <a:rPr lang="en-US" sz="2300" b="1" i="0" u="none" strike="noStrike" dirty="0" err="1">
                <a:effectLst/>
              </a:rPr>
              <a:t>i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modelli</a:t>
            </a:r>
            <a:r>
              <a:rPr lang="en-US" sz="2300" b="1" i="0" u="none" strike="noStrike" dirty="0">
                <a:effectLst/>
              </a:rPr>
              <a:t> di </a:t>
            </a:r>
            <a:r>
              <a:rPr lang="en-US" sz="2300" b="1" i="0" u="none" strike="noStrike" dirty="0" err="1">
                <a:effectLst/>
              </a:rPr>
              <a:t>genere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tra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spinta</a:t>
            </a:r>
            <a:r>
              <a:rPr lang="en-US" sz="2300" b="1" i="0" u="none" strike="noStrike" dirty="0">
                <a:effectLst/>
              </a:rPr>
              <a:t> al </a:t>
            </a:r>
            <a:r>
              <a:rPr lang="en-US" sz="2300" b="1" i="0" u="none" strike="noStrike" dirty="0" err="1">
                <a:effectLst/>
              </a:rPr>
              <a:t>cambiamento</a:t>
            </a:r>
            <a:r>
              <a:rPr lang="en-US" sz="2300" b="1" i="0" u="none" strike="noStrike" dirty="0">
                <a:effectLst/>
              </a:rPr>
              <a:t> e </a:t>
            </a:r>
            <a:r>
              <a:rPr lang="en-US" sz="2300" b="1" i="0" u="none" strike="noStrike" dirty="0" err="1">
                <a:effectLst/>
              </a:rPr>
              <a:t>richiami</a:t>
            </a:r>
            <a:r>
              <a:rPr lang="en-US" sz="2300" b="1" i="0" u="none" strike="noStrike" dirty="0">
                <a:effectLst/>
              </a:rPr>
              <a:t> </a:t>
            </a:r>
            <a:r>
              <a:rPr lang="en-US" sz="2300" b="1" i="0" u="none" strike="noStrike" dirty="0" err="1">
                <a:effectLst/>
              </a:rPr>
              <a:t>identitari</a:t>
            </a:r>
            <a:endParaRPr lang="en-US" sz="2300" b="1" i="0" u="none" strike="noStrike" dirty="0">
              <a:effectLst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 err="1"/>
              <a:t>Gli</a:t>
            </a:r>
            <a:r>
              <a:rPr lang="en-US" sz="2300" b="1" dirty="0"/>
              <a:t> </a:t>
            </a:r>
            <a:r>
              <a:rPr lang="en-US" sz="2300" b="1" dirty="0" err="1"/>
              <a:t>intrecci</a:t>
            </a:r>
            <a:r>
              <a:rPr lang="en-US" sz="2300" b="1" dirty="0"/>
              <a:t> </a:t>
            </a:r>
            <a:r>
              <a:rPr lang="en-US" sz="2300" b="1" dirty="0" err="1"/>
              <a:t>tra</a:t>
            </a:r>
            <a:r>
              <a:rPr lang="en-US" sz="2300" b="1" dirty="0"/>
              <a:t> </a:t>
            </a:r>
            <a:r>
              <a:rPr lang="en-US" sz="2300" b="1" dirty="0" err="1"/>
              <a:t>revanchismo</a:t>
            </a:r>
            <a:r>
              <a:rPr lang="en-US" sz="2300" b="1" dirty="0"/>
              <a:t> </a:t>
            </a:r>
            <a:r>
              <a:rPr lang="en-US" sz="2300" b="1" dirty="0" err="1"/>
              <a:t>maschile</a:t>
            </a:r>
            <a:r>
              <a:rPr lang="en-US" sz="2300" b="1" dirty="0"/>
              <a:t> e </a:t>
            </a:r>
            <a:r>
              <a:rPr lang="en-US" sz="2300" b="1" dirty="0" err="1"/>
              <a:t>spinte</a:t>
            </a:r>
            <a:r>
              <a:rPr lang="en-US" sz="2300" b="1" dirty="0"/>
              <a:t> </a:t>
            </a:r>
            <a:r>
              <a:rPr lang="en-US" sz="2300" b="1" dirty="0" err="1"/>
              <a:t>xenofobe</a:t>
            </a:r>
            <a:r>
              <a:rPr lang="en-US" sz="2300" b="1" dirty="0"/>
              <a:t> e </a:t>
            </a:r>
            <a:r>
              <a:rPr lang="en-US" sz="2300" b="1" dirty="0" err="1"/>
              <a:t>nazionaliste</a:t>
            </a:r>
            <a:endParaRPr lang="en-US" sz="2300" b="1" dirty="0"/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300" b="1" dirty="0"/>
              <a:t>I </a:t>
            </a:r>
            <a:r>
              <a:rPr lang="en-US" sz="2300" b="1" dirty="0" err="1"/>
              <a:t>diritti</a:t>
            </a:r>
            <a:r>
              <a:rPr lang="en-US" sz="2300" b="1" dirty="0"/>
              <a:t> </a:t>
            </a:r>
            <a:r>
              <a:rPr lang="en-US" sz="2300" b="1" dirty="0" err="1"/>
              <a:t>inalienabili</a:t>
            </a:r>
            <a:r>
              <a:rPr lang="en-US" sz="2300" b="1" dirty="0"/>
              <a:t> di </a:t>
            </a:r>
            <a:r>
              <a:rPr lang="en-US" sz="2300" b="1" dirty="0" err="1"/>
              <a:t>ogni</a:t>
            </a:r>
            <a:r>
              <a:rPr lang="en-US" sz="2300" b="1" dirty="0"/>
              <a:t> persona,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processi</a:t>
            </a:r>
            <a:r>
              <a:rPr lang="en-US" sz="2300" b="1" dirty="0"/>
              <a:t> di </a:t>
            </a:r>
            <a:r>
              <a:rPr lang="en-US" sz="2300" b="1" dirty="0" err="1"/>
              <a:t>cambiamento</a:t>
            </a:r>
            <a:r>
              <a:rPr lang="en-US" sz="2300" b="1" dirty="0"/>
              <a:t> e le </a:t>
            </a:r>
            <a:r>
              <a:rPr lang="en-US" sz="2300" b="1" dirty="0" err="1"/>
              <a:t>rappresentazioni</a:t>
            </a:r>
            <a:r>
              <a:rPr lang="en-US" sz="2300" b="1" dirty="0"/>
              <a:t> </a:t>
            </a:r>
            <a:r>
              <a:rPr lang="en-US" sz="2300" b="1" dirty="0" err="1"/>
              <a:t>stigmatizzanti</a:t>
            </a:r>
            <a:r>
              <a:rPr lang="en-US" sz="2300" b="1" dirty="0"/>
              <a:t>, </a:t>
            </a:r>
            <a:r>
              <a:rPr lang="en-US" sz="2300" b="1" dirty="0" err="1"/>
              <a:t>paternalistiche</a:t>
            </a:r>
            <a:r>
              <a:rPr lang="en-US" sz="2300" b="1" dirty="0"/>
              <a:t> e </a:t>
            </a:r>
            <a:r>
              <a:rPr lang="en-US" sz="2300" b="1" dirty="0" err="1"/>
              <a:t>neocoloniali</a:t>
            </a:r>
            <a:endParaRPr lang="en-US" sz="23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pic>
        <p:nvPicPr>
          <p:cNvPr id="10" name="Segnaposto contenuto 9" descr="Immagine che contiene testo, libro, illustrazione&#10;&#10;Descrizione generata automaticamente">
            <a:extLst>
              <a:ext uri="{FF2B5EF4-FFF2-40B4-BE49-F238E27FC236}">
                <a16:creationId xmlns:a16="http://schemas.microsoft.com/office/drawing/2014/main" id="{F9562719-F424-855B-9830-2B274703E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t="-1" r="-1" b="37058"/>
          <a:stretch/>
        </p:blipFill>
        <p:spPr>
          <a:xfrm>
            <a:off x="5730842" y="0"/>
            <a:ext cx="6461158" cy="441788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6ED0606-A9CD-F29C-EDDF-86BA5D91E466}"/>
              </a:ext>
            </a:extLst>
          </p:cNvPr>
          <p:cNvSpPr txBox="1"/>
          <p:nvPr/>
        </p:nvSpPr>
        <p:spPr>
          <a:xfrm>
            <a:off x="472045" y="2820839"/>
            <a:ext cx="62404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Roma 22 maggio </a:t>
            </a:r>
          </a:p>
          <a:p>
            <a:r>
              <a:rPr lang="it-IT" b="1" dirty="0"/>
              <a:t>Scout center</a:t>
            </a:r>
          </a:p>
          <a:p>
            <a:r>
              <a:rPr lang="it-IT" b="1" dirty="0"/>
              <a:t>Largo dello scautismo 1</a:t>
            </a:r>
          </a:p>
          <a:p>
            <a:r>
              <a:rPr lang="it-IT" b="1" dirty="0"/>
              <a:t>9.30-18.00</a:t>
            </a:r>
          </a:p>
        </p:txBody>
      </p:sp>
    </p:spTree>
    <p:extLst>
      <p:ext uri="{BB962C8B-B14F-4D97-AF65-F5344CB8AC3E}">
        <p14:creationId xmlns:p14="http://schemas.microsoft.com/office/powerpoint/2010/main" val="81714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mappa&#10;&#10;Descrizione generata automaticamente">
            <a:extLst>
              <a:ext uri="{FF2B5EF4-FFF2-40B4-BE49-F238E27FC236}">
                <a16:creationId xmlns:a16="http://schemas.microsoft.com/office/drawing/2014/main" id="{80A5FD5A-BAF0-A8CB-7158-117FD78C0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717" y="-147002"/>
            <a:ext cx="12192000" cy="749808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7FDA4C-1A82-F41F-A548-FE6748FF915F}"/>
              </a:ext>
            </a:extLst>
          </p:cNvPr>
          <p:cNvSpPr txBox="1"/>
          <p:nvPr/>
        </p:nvSpPr>
        <p:spPr>
          <a:xfrm>
            <a:off x="9072749" y="399871"/>
            <a:ext cx="26481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Roma 22 maggio </a:t>
            </a:r>
          </a:p>
          <a:p>
            <a:r>
              <a:rPr lang="it-IT" sz="2000" b="1" dirty="0"/>
              <a:t>Scout center</a:t>
            </a:r>
          </a:p>
          <a:p>
            <a:r>
              <a:rPr lang="it-IT" sz="2000" b="1" dirty="0"/>
              <a:t>Largo dello scautismo 1</a:t>
            </a:r>
          </a:p>
          <a:p>
            <a:r>
              <a:rPr lang="it-IT" sz="2000" b="1" dirty="0"/>
              <a:t>9.30-18.00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84142F4-9EFF-FB0A-02B1-54ADAA2E3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89" y="499369"/>
            <a:ext cx="9951523" cy="4191384"/>
          </a:xfrm>
        </p:spPr>
        <p:txBody>
          <a:bodyPr>
            <a:noAutofit/>
          </a:bodyPr>
          <a:lstStyle/>
          <a:p>
            <a:pPr algn="l"/>
            <a:r>
              <a:rPr lang="it-IT" b="1" dirty="0">
                <a:solidFill>
                  <a:srgbClr val="C00000"/>
                </a:solidFill>
              </a:rPr>
              <a:t>Ripensare</a:t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>la violenza di genere</a:t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>in una società multiculturale </a:t>
            </a:r>
            <a:br>
              <a:rPr lang="it-IT" b="1" dirty="0">
                <a:solidFill>
                  <a:srgbClr val="C00000"/>
                </a:solidFill>
              </a:rPr>
            </a:br>
            <a:r>
              <a:rPr lang="it-IT" b="1" dirty="0">
                <a:solidFill>
                  <a:srgbClr val="C00000"/>
                </a:solidFill>
              </a:rPr>
              <a:t>e nei processi migratori</a:t>
            </a:r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F119082C-9A0F-A2F3-A8A7-01E7E3569D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CC15858-2D0F-ED7D-D7C7-D04EAF751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912" y="5439370"/>
            <a:ext cx="1669371" cy="165576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96A9F3-736E-0AF0-BFDE-18392C5F9CF6}"/>
              </a:ext>
            </a:extLst>
          </p:cNvPr>
          <p:cNvSpPr txBox="1"/>
          <p:nvPr/>
        </p:nvSpPr>
        <p:spPr>
          <a:xfrm>
            <a:off x="2529444" y="6175169"/>
            <a:ext cx="264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Progetto realizzato con…</a:t>
            </a:r>
          </a:p>
        </p:txBody>
      </p:sp>
    </p:spTree>
    <p:extLst>
      <p:ext uri="{BB962C8B-B14F-4D97-AF65-F5344CB8AC3E}">
        <p14:creationId xmlns:p14="http://schemas.microsoft.com/office/powerpoint/2010/main" val="282045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2A8C2D-5223-8D35-9713-03063601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66" y="3999057"/>
            <a:ext cx="10515600" cy="1325563"/>
          </a:xfrm>
        </p:spPr>
        <p:txBody>
          <a:bodyPr numCol="2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dirty="0"/>
              <a:t>Ne discutiamo con: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289429-655D-A694-84DE-6EC601802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13" y="124526"/>
            <a:ext cx="10515600" cy="3874531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Come ripensare il contrasto della violenza in una società multiculturale e a fronte dei processi migratori?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Come affrontare le problematiche di genere connesse ai fenomeni migratori e alla società multiculturale? 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Come promuovere i diritti inalienabili di ogni persona, come sollecitare processi di cambiamento ed evitare rappresentazioni stigmatizzanti, paternalistiche e  neocoloniali nella promozione di nuove relazioni di genere?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Che strumenti per operatori/</a:t>
            </a:r>
            <a:r>
              <a:rPr lang="it-IT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trici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 sociali per affrontare le diverse maschilità  nell’accoglienza e nell’interculturalità?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Come promuovere una diversa percezione dei giovani migranti oltre lo </a:t>
            </a:r>
            <a:r>
              <a:rPr lang="it-IT" sz="4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stigma sociale sullo straniero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Che prospettiva proporre ai giovani migranti e ai giovani di seconda generazione per una identità di genere in divenire?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il contrasto della violenza di genere e l’affermazione dei diritti delle donne e delle persone lgbt sono invocate per alimentare politiche securitarie e rappresentazioni xenofobe che poco hanno a che fare con la libertà delle donne.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 Tra revanchismo maschile e spinte xenofobe e nazionaliste non c’è solo una somiglianza ma un intreccio. 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Nella difesa del territorio, e dei corpi delle donne come parte del nostro territorio, passivamente oggetto di una contesa tra uomini e per irrigidire i confini territoriali e quelli identitari si intrecciano allarme xenofobo 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Il genere come terreno di conflitto </a:t>
            </a:r>
            <a:r>
              <a:rPr lang="it-I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nelle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 culture e </a:t>
            </a:r>
            <a:r>
              <a:rPr lang="it-I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 culture. Le culture come realtà plurali e non </a:t>
            </a:r>
            <a:r>
              <a:rPr lang="it-IT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omogeneeI</a:t>
            </a: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 e il patriarcato come riferimento trasversale che attraversa diverse culture</a:t>
            </a:r>
          </a:p>
          <a:p>
            <a:pPr algn="l">
              <a:buFont typeface="Wingdings" pitchFamily="2" charset="2"/>
              <a:buChar char="§"/>
            </a:pPr>
            <a:r>
              <a:rPr lang="it-IT" sz="4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l'esperienza dei/delle migranti in un contesto sociale  di rappresentazioni e ruoli di genere diverse da quelli di origine tra spinta al cambiamento e richiami identitari alla cultura d'origine </a:t>
            </a:r>
          </a:p>
          <a:p>
            <a:pPr>
              <a:buFont typeface="Wingdings" pitchFamily="2" charset="2"/>
              <a:buChar char="§"/>
            </a:pPr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La polarità dicotomica tra maschile e femminile, tra natura e cultura, tra mente e corpo producono rappresentazioni stigmatizzanti in cui sesso, razza e classe si intrecciano.</a:t>
            </a:r>
          </a:p>
          <a:p>
            <a:pPr marL="0" indent="0">
              <a:buNone/>
            </a:pP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8539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424E16-7BAC-B1CE-BA81-A4E12505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392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Ripensare la violenza di genere</a:t>
            </a:r>
            <a:br>
              <a:rPr lang="it-IT" sz="3600" b="1" dirty="0">
                <a:solidFill>
                  <a:srgbClr val="C00000"/>
                </a:solidFill>
              </a:rPr>
            </a:br>
            <a:r>
              <a:rPr lang="it-IT" sz="3600" b="1" dirty="0">
                <a:solidFill>
                  <a:srgbClr val="C00000"/>
                </a:solidFill>
              </a:rPr>
              <a:t>in una società multiculturale 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3F138-937A-124D-7C4D-097C07201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56" y="1430517"/>
            <a:ext cx="11329060" cy="458997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Come ripensare il contrasto della violenza in una società multiculturale e a fronte dei processi migratori?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Come affrontare le problematiche di genere connesse ai fenomeni migratori e alla società multiculturale? 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Come promuovere i diritti inalienabili di ogni persona, come sollecitare processi di cambiamento ed evitare rappresentazioni stigmatizzanti, paternalistiche e  neocoloniali nella promozione di nuove relazioni di genere?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Che strumenti per operatori/</a:t>
            </a:r>
            <a:r>
              <a:rPr lang="it-IT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trici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 sociali per affrontare le diverse maschilità  nell’accoglienza e nell’interculturalità?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Come promuovere una diversa percezione dei giovani migranti oltre lo </a:t>
            </a:r>
            <a:r>
              <a:rPr lang="it-IT" sz="15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stigma sociale sullo straniero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Che prospettiva proporre ai giovani migranti e ai giovani di seconda generazione per una identità di genere in divenire?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il contrasto della violenza di genere e l’affermazione dei diritti delle donne e delle persone lgbt sono invocate per alimentare politiche securitarie e rappresentazioni xenofobe che poco hanno a che fare con la libertà delle donne.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 Tra revanchismo maschile e spinte xenofobe e nazionaliste non c’è solo una somiglianza ma un intreccio. 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Nella difesa del territorio, e dei corpi delle donne come parte del nostro territorio, passivamente oggetto di una contesa tra uomini e per irrigidire i confini territoriali e quelli identitari si intrecciano allarme xenofobo 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Il genere come terreno di conflitto </a:t>
            </a:r>
            <a:r>
              <a:rPr lang="it-IT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nelle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 culture e </a:t>
            </a:r>
            <a:r>
              <a:rPr lang="it-IT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 culture. Le culture come realtà plurali e non </a:t>
            </a:r>
            <a:r>
              <a:rPr lang="it-IT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omogeneeI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 e il patriarcato come riferimento trasversale che attraversa diverse culture</a:t>
            </a:r>
          </a:p>
          <a:p>
            <a:pPr algn="l">
              <a:buFont typeface="Wingdings" pitchFamily="2" charset="2"/>
              <a:buChar char="§"/>
            </a:pPr>
            <a:r>
              <a:rPr lang="it-IT" sz="15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l'esperienza dei/delle migranti in un contesto sociale  di rappresentazioni e ruoli di genere diverse da quelli di origine tra spinta al cambiamento e richiami identitari alla cultura d'origine </a:t>
            </a:r>
          </a:p>
          <a:p>
            <a:pPr>
              <a:buFont typeface="Wingdings" pitchFamily="2" charset="2"/>
              <a:buChar char="§"/>
            </a:pP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La polarità dicotomica tra maschile e femminile, tra natura e cultura, tra mente e corpo producono rappresentazioni stigmatizzanti in cui sesso, razza e classe si intrecciano.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105E3A5-5094-EEEB-4711-E640B3D6B9E6}"/>
              </a:ext>
            </a:extLst>
          </p:cNvPr>
          <p:cNvSpPr txBox="1"/>
          <p:nvPr/>
        </p:nvSpPr>
        <p:spPr>
          <a:xfrm>
            <a:off x="8844149" y="230188"/>
            <a:ext cx="60979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Roma 22 maggio </a:t>
            </a:r>
          </a:p>
          <a:p>
            <a:r>
              <a:rPr lang="it-IT" b="1" dirty="0"/>
              <a:t>Scout center</a:t>
            </a:r>
          </a:p>
          <a:p>
            <a:r>
              <a:rPr lang="it-IT" b="1" dirty="0"/>
              <a:t>Largo dello scautismo 1</a:t>
            </a:r>
          </a:p>
          <a:p>
            <a:r>
              <a:rPr lang="it-IT" b="1" dirty="0"/>
              <a:t>9.30-18.00</a:t>
            </a:r>
          </a:p>
        </p:txBody>
      </p:sp>
    </p:spTree>
    <p:extLst>
      <p:ext uri="{BB962C8B-B14F-4D97-AF65-F5344CB8AC3E}">
        <p14:creationId xmlns:p14="http://schemas.microsoft.com/office/powerpoint/2010/main" val="139354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>
            <a:extLst>
              <a:ext uri="{FF2B5EF4-FFF2-40B4-BE49-F238E27FC236}">
                <a16:creationId xmlns:a16="http://schemas.microsoft.com/office/drawing/2014/main" id="{ED545047-C199-40E3-89ED-8635AD4DF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32" y="967666"/>
            <a:ext cx="2748224" cy="283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7">
            <a:extLst>
              <a:ext uri="{FF2B5EF4-FFF2-40B4-BE49-F238E27FC236}">
                <a16:creationId xmlns:a16="http://schemas.microsoft.com/office/drawing/2014/main" id="{E0142FFE-E966-4CFB-8F79-68EC53514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492" y="212274"/>
            <a:ext cx="1132544" cy="112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F5BE10-2578-460D-9989-9022CFA49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34" y="3670"/>
            <a:ext cx="12096466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Ripensare la violenza di genere</a:t>
            </a:r>
            <a:br>
              <a:rPr kumimoji="0" lang="it-IT" altLang="it-IT" sz="32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altLang="it-IT" sz="32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una società multiculturale e nei processi migratori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B272E-E12E-4F91-94DB-2A1626693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52" y="4520912"/>
            <a:ext cx="1075085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Allarme violenza di genere e politiche xenofobe </a:t>
            </a:r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genere terreno di conflitto </a:t>
            </a:r>
            <a:r>
              <a:rPr lang="it-IT" altLang="it-IT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</a:t>
            </a:r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culture e </a:t>
            </a:r>
            <a:r>
              <a:rPr lang="it-IT" altLang="it-IT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culture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stigma sociale nell’esperienza dei giovani migranti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L'esperienza de* migranti in un nuovo contesto di rappresentazioni e ruoli di genere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patriarcato attraverso diverse culture</a:t>
            </a:r>
            <a:endParaRPr lang="it-IT" altLang="it-IT" dirty="0"/>
          </a:p>
          <a:p>
            <a:pPr lvl="0"/>
            <a:endParaRPr lang="it-IT" alt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Esperienza migratoria e modelli di genere tra cambiamento e richiami identitari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intrecci tra revanchismo maschile e spinte xenofobe </a:t>
            </a:r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diritti inalienabili di ogni persona e i processi di cambiamento</a:t>
            </a:r>
            <a:r>
              <a:rPr lang="it-IT" altLang="it-IT" b="1" dirty="0">
                <a:latin typeface="Calibri" panose="020F0502020204030204" pitchFamily="34" charset="0"/>
                <a:cs typeface="Times New Roman" panose="02020603050405020304" pitchFamily="18" charset="0"/>
              </a:rPr>
              <a:t>, tra stigma</a:t>
            </a:r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paternalismo e sguardi neocoloniali</a:t>
            </a:r>
            <a:endParaRPr kumimoji="0" lang="it-IT" altLang="it-IT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1EC886-B8E6-4A7F-BDE1-265138592741}"/>
              </a:ext>
            </a:extLst>
          </p:cNvPr>
          <p:cNvSpPr txBox="1"/>
          <p:nvPr/>
        </p:nvSpPr>
        <p:spPr>
          <a:xfrm>
            <a:off x="3179647" y="3811236"/>
            <a:ext cx="5670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t-IT" altLang="it-IT" b="1" dirty="0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 22 maggio dalle 9,30 alle 18 presso lo Scout Center </a:t>
            </a:r>
            <a:endParaRPr lang="it-IT" altLang="it-IT" sz="9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t-IT" altLang="it-IT" b="1" dirty="0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Largo dello Scautismo, 1  (Metro Bologna- </a:t>
            </a:r>
            <a:r>
              <a:rPr lang="it-IT" altLang="it-IT" b="1" dirty="0" err="1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staz</a:t>
            </a:r>
            <a:r>
              <a:rPr lang="it-IT" altLang="it-IT" b="1" dirty="0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Tiburtina)</a:t>
            </a:r>
            <a:endParaRPr lang="it-IT" altLang="it-IT" sz="900" dirty="0"/>
          </a:p>
          <a:p>
            <a:endParaRPr lang="it-IT" dirty="0"/>
          </a:p>
        </p:txBody>
      </p:sp>
      <p:pic>
        <p:nvPicPr>
          <p:cNvPr id="1032" name="Picture 8" descr="I Buddisti della Soka Gakkai devolvono il contributo dell'8 ...">
            <a:extLst>
              <a:ext uri="{FF2B5EF4-FFF2-40B4-BE49-F238E27FC236}">
                <a16:creationId xmlns:a16="http://schemas.microsoft.com/office/drawing/2014/main" id="{35BD7ACE-878C-4F94-A190-9D159CF79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64" y="106247"/>
            <a:ext cx="1491449" cy="13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D022D4B1-733F-491F-B6E7-8216489C8DED}"/>
              </a:ext>
            </a:extLst>
          </p:cNvPr>
          <p:cNvSpPr/>
          <p:nvPr/>
        </p:nvSpPr>
        <p:spPr>
          <a:xfrm>
            <a:off x="337352" y="6279426"/>
            <a:ext cx="11400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i="1" dirty="0"/>
              <a:t>A cura di Maschile Plurale. Progetto sostenuto con i fondi Otto per Mille dell’Istituto Buddista Italiano Soka Gakkai</a:t>
            </a:r>
            <a:endParaRPr lang="it-IT" altLang="it-IT" b="1" i="1" dirty="0"/>
          </a:p>
        </p:txBody>
      </p:sp>
    </p:spTree>
    <p:extLst>
      <p:ext uri="{BB962C8B-B14F-4D97-AF65-F5344CB8AC3E}">
        <p14:creationId xmlns:p14="http://schemas.microsoft.com/office/powerpoint/2010/main" val="258025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>
            <a:extLst>
              <a:ext uri="{FF2B5EF4-FFF2-40B4-BE49-F238E27FC236}">
                <a16:creationId xmlns:a16="http://schemas.microsoft.com/office/drawing/2014/main" id="{ED545047-C199-40E3-89ED-8635AD4DF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966" y="1734122"/>
            <a:ext cx="3799641" cy="39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7">
            <a:extLst>
              <a:ext uri="{FF2B5EF4-FFF2-40B4-BE49-F238E27FC236}">
                <a16:creationId xmlns:a16="http://schemas.microsoft.com/office/drawing/2014/main" id="{E0142FFE-E966-4CFB-8F79-68EC53514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152" y="5408613"/>
            <a:ext cx="1278176" cy="126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F5BE10-2578-460D-9989-9022CFA49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7722"/>
            <a:ext cx="1229557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4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Ripensare la violenza di genere</a:t>
            </a:r>
            <a:br>
              <a:rPr kumimoji="0" lang="it-IT" altLang="it-IT" sz="44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altLang="it-IT" sz="4400" b="1" i="0" u="none" strike="noStrike" cap="none" normalizeH="0" baseline="0" dirty="0">
                <a:ln>
                  <a:noFill/>
                </a:ln>
                <a:solidFill>
                  <a:srgbClr val="5482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una società multiculturale e nelle migrazioni</a:t>
            </a:r>
            <a:endParaRPr kumimoji="0" lang="it-IT" altLang="it-IT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1EC886-B8E6-4A7F-BDE1-265138592741}"/>
              </a:ext>
            </a:extLst>
          </p:cNvPr>
          <p:cNvSpPr txBox="1"/>
          <p:nvPr/>
        </p:nvSpPr>
        <p:spPr>
          <a:xfrm>
            <a:off x="1475329" y="5545658"/>
            <a:ext cx="92030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t-IT" altLang="it-IT" sz="2800" b="1" dirty="0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 22 maggio dalle 9,30 alle 18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t-IT" altLang="it-IT" sz="2200" b="1" dirty="0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Scout Center Largo dello Scautismo, 1 (Metro Bologna- </a:t>
            </a:r>
            <a:r>
              <a:rPr lang="it-IT" altLang="it-IT" sz="2200" b="1" dirty="0" err="1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staz</a:t>
            </a:r>
            <a:r>
              <a:rPr lang="it-IT" altLang="it-IT" sz="2200" b="1" dirty="0">
                <a:solidFill>
                  <a:srgbClr val="5482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Tiburtina)</a:t>
            </a:r>
            <a:endParaRPr lang="it-IT" altLang="it-IT" sz="2200" dirty="0"/>
          </a:p>
          <a:p>
            <a:endParaRPr lang="it-IT" dirty="0"/>
          </a:p>
        </p:txBody>
      </p:sp>
      <p:pic>
        <p:nvPicPr>
          <p:cNvPr id="1032" name="Picture 8" descr="I Buddisti della Soka Gakkai devolvono il contributo dell'8 ...">
            <a:extLst>
              <a:ext uri="{FF2B5EF4-FFF2-40B4-BE49-F238E27FC236}">
                <a16:creationId xmlns:a16="http://schemas.microsoft.com/office/drawing/2014/main" id="{35BD7ACE-878C-4F94-A190-9D159CF79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5" y="5666182"/>
            <a:ext cx="1349405" cy="126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F30C08D3-3926-4813-9765-1829B4255D3F}"/>
              </a:ext>
            </a:extLst>
          </p:cNvPr>
          <p:cNvSpPr/>
          <p:nvPr/>
        </p:nvSpPr>
        <p:spPr>
          <a:xfrm>
            <a:off x="2136841" y="6488668"/>
            <a:ext cx="10055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/>
              <a:t>progetto sostenuto con i fondi Otto per Mille dell’Istituto Buddista Italiano Soka Gakkai</a:t>
            </a:r>
          </a:p>
        </p:txBody>
      </p:sp>
    </p:spTree>
    <p:extLst>
      <p:ext uri="{BB962C8B-B14F-4D97-AF65-F5344CB8AC3E}">
        <p14:creationId xmlns:p14="http://schemas.microsoft.com/office/powerpoint/2010/main" val="393129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6DF59-0DE1-43B3-85AB-8B067BB9A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3" y="254278"/>
            <a:ext cx="10515600" cy="263096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Il dibattito e l’intervento sociale nel contrasto alla violenza di genere stentano ancora ad affrontare in modo corretto il contesto di una società sempre più multiculturale e attraversata da processi migratori che non possono più essere considerati un fenomeno “emergenziale”. 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Frequentemente il contrasto della violenza e l’affermazione dei diritti delle donne e delle persone </a:t>
            </a:r>
            <a:r>
              <a:rPr lang="it-IT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lgbt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sono state strumentalmente invocate per alimentare politiche securitarie e rappresentazioni xenofobe e </a:t>
            </a:r>
            <a:r>
              <a:rPr lang="it-IT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islamofobe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 che poco hanno a che fare con la libertà delle donne.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2100" b="1" dirty="0">
                <a:latin typeface="Calibri" panose="020F0502020204030204" pitchFamily="34" charset="0"/>
                <a:cs typeface="Calibri" panose="020F0502020204030204" pitchFamily="34" charset="0"/>
              </a:rPr>
              <a:t>Proponiamo una giornata di confronto tra esperienze concrete, analisi teoriche, percorsi politici ed esistenziali e proposte di cambiamento.</a:t>
            </a:r>
          </a:p>
          <a:p>
            <a:pPr marL="0" indent="0">
              <a:buNone/>
            </a:pPr>
            <a:r>
              <a:rPr lang="it-IT" sz="2100" b="1" dirty="0">
                <a:latin typeface="Calibri" panose="020F0502020204030204" pitchFamily="34" charset="0"/>
                <a:cs typeface="Calibri" panose="020F0502020204030204" pitchFamily="34" charset="0"/>
              </a:rPr>
              <a:t>Interverranno tra l* </a:t>
            </a:r>
            <a:r>
              <a:rPr lang="it-IT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altr</a:t>
            </a:r>
            <a:r>
              <a:rPr lang="it-IT" sz="2100" b="1" dirty="0">
                <a:latin typeface="Calibri" panose="020F0502020204030204" pitchFamily="34" charset="0"/>
                <a:cs typeface="Calibri" panose="020F0502020204030204" pitchFamily="34" charset="0"/>
              </a:rPr>
              <a:t>*: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149E20-4C85-4872-9192-DA7F7B02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76" y="4729379"/>
            <a:ext cx="114788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Allarme violenza di genere e politiche xenofobe </a:t>
            </a:r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genere terreno di conflitto </a:t>
            </a:r>
            <a:r>
              <a:rPr lang="it-IT" altLang="it-IT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</a:t>
            </a:r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culture e </a:t>
            </a:r>
            <a:r>
              <a:rPr lang="it-IT" altLang="it-IT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culture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stigma sociale nell’esperienza dei giovani migranti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L'esperienza de* migranti in un nuovo contesto di rappresentazioni e ruoli di genere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patriarcato attraverso diverse culture</a:t>
            </a:r>
            <a:endParaRPr lang="it-IT" altLang="it-IT" dirty="0"/>
          </a:p>
          <a:p>
            <a:pPr lvl="0"/>
            <a:endParaRPr lang="it-IT" altLang="it-IT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Esperienza migratoria e modelli di genere tra cambiamento e richiami identitari</a:t>
            </a:r>
            <a:endParaRPr lang="it-IT" altLang="it-IT" dirty="0"/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intrecci tra revanchismo maschile e spinte xenofobe </a:t>
            </a:r>
          </a:p>
          <a:p>
            <a:pPr lvl="0"/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diritti inalienabili di ogni persona e i processi di cambiamento</a:t>
            </a:r>
            <a:r>
              <a:rPr lang="it-IT" altLang="it-IT" b="1" dirty="0">
                <a:latin typeface="Calibri" panose="020F0502020204030204" pitchFamily="34" charset="0"/>
                <a:cs typeface="Times New Roman" panose="02020603050405020304" pitchFamily="18" charset="0"/>
              </a:rPr>
              <a:t>, tra stigma</a:t>
            </a:r>
            <a:r>
              <a:rPr lang="it-IT" alt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paternalismo e sguardi neocoloniali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4B9171-C72D-4F8E-9B97-183EC2C674EC}"/>
              </a:ext>
            </a:extLst>
          </p:cNvPr>
          <p:cNvSpPr txBox="1"/>
          <p:nvPr/>
        </p:nvSpPr>
        <p:spPr>
          <a:xfrm>
            <a:off x="1077897" y="2876366"/>
            <a:ext cx="10036206" cy="1754326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it-IT" dirty="0"/>
              <a:t>Rodolfo Pesaresi Civico Zero Roma </a:t>
            </a:r>
          </a:p>
          <a:p>
            <a:r>
              <a:rPr lang="it-IT" dirty="0"/>
              <a:t>Maddalena Cannito </a:t>
            </a:r>
            <a:r>
              <a:rPr lang="it-IT" dirty="0" err="1"/>
              <a:t>UniTo</a:t>
            </a:r>
            <a:endParaRPr lang="it-IT" dirty="0"/>
          </a:p>
          <a:p>
            <a:r>
              <a:rPr lang="it-IT" dirty="0"/>
              <a:t>Giuseppe Burgio </a:t>
            </a:r>
            <a:r>
              <a:rPr lang="it-IT" dirty="0" err="1"/>
              <a:t>UniKore</a:t>
            </a:r>
            <a:endParaRPr lang="it-IT" dirty="0"/>
          </a:p>
          <a:p>
            <a:r>
              <a:rPr lang="it-IT" dirty="0" err="1"/>
              <a:t>Adil</a:t>
            </a:r>
            <a:r>
              <a:rPr lang="it-IT" dirty="0"/>
              <a:t> Mauro</a:t>
            </a:r>
          </a:p>
          <a:p>
            <a:r>
              <a:rPr lang="it-IT" dirty="0"/>
              <a:t>Marisa Iannucci </a:t>
            </a:r>
          </a:p>
          <a:p>
            <a:r>
              <a:rPr lang="it-IT" dirty="0"/>
              <a:t>Marco Deriu </a:t>
            </a:r>
            <a:r>
              <a:rPr lang="it-IT" dirty="0" err="1"/>
              <a:t>Uniparma</a:t>
            </a:r>
            <a:r>
              <a:rPr lang="it-IT" dirty="0"/>
              <a:t>- MP</a:t>
            </a:r>
          </a:p>
          <a:p>
            <a:r>
              <a:rPr lang="it-IT" dirty="0"/>
              <a:t>Stefano Ciccone MP</a:t>
            </a:r>
          </a:p>
          <a:p>
            <a:r>
              <a:rPr lang="it-IT" dirty="0"/>
              <a:t>Gianni e </a:t>
            </a:r>
            <a:r>
              <a:rPr lang="it-IT" dirty="0" err="1"/>
              <a:t>pinotto</a:t>
            </a:r>
            <a:endParaRPr lang="it-IT" dirty="0"/>
          </a:p>
          <a:p>
            <a:r>
              <a:rPr lang="it-IT" dirty="0"/>
              <a:t>Paola FMP Ravenna</a:t>
            </a:r>
          </a:p>
          <a:p>
            <a:r>
              <a:rPr lang="it-IT" dirty="0" err="1"/>
              <a:t>Dany</a:t>
            </a:r>
            <a:r>
              <a:rPr lang="it-IT" dirty="0"/>
              <a:t> </a:t>
            </a:r>
            <a:r>
              <a:rPr lang="it-IT" dirty="0" err="1"/>
              <a:t>Carnassale</a:t>
            </a:r>
            <a:r>
              <a:rPr lang="it-IT" dirty="0"/>
              <a:t> </a:t>
            </a:r>
          </a:p>
          <a:p>
            <a:r>
              <a:rPr lang="it-IT" dirty="0"/>
              <a:t>Francesco Della Puppa </a:t>
            </a:r>
            <a:r>
              <a:rPr lang="it-IT" dirty="0" err="1"/>
              <a:t>UniVe</a:t>
            </a:r>
            <a:endParaRPr lang="it-IT" dirty="0"/>
          </a:p>
          <a:p>
            <a:r>
              <a:rPr lang="it-IT" dirty="0" err="1"/>
              <a:t>Magka</a:t>
            </a:r>
            <a:endParaRPr lang="it-IT" dirty="0"/>
          </a:p>
          <a:p>
            <a:r>
              <a:rPr lang="it-IT" dirty="0"/>
              <a:t>Martina </a:t>
            </a:r>
            <a:r>
              <a:rPr lang="it-IT" dirty="0" err="1"/>
              <a:t>Mesaroli</a:t>
            </a:r>
            <a:endParaRPr lang="it-IT" dirty="0"/>
          </a:p>
          <a:p>
            <a:endParaRPr lang="it-IT" dirty="0"/>
          </a:p>
          <a:p>
            <a:r>
              <a:rPr lang="it-IT" dirty="0"/>
              <a:t>Altra</a:t>
            </a:r>
          </a:p>
          <a:p>
            <a:r>
              <a:rPr lang="it-IT" dirty="0"/>
              <a:t>Altro</a:t>
            </a:r>
          </a:p>
        </p:txBody>
      </p:sp>
    </p:spTree>
    <p:extLst>
      <p:ext uri="{BB962C8B-B14F-4D97-AF65-F5344CB8AC3E}">
        <p14:creationId xmlns:p14="http://schemas.microsoft.com/office/powerpoint/2010/main" val="1110721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1308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Times New Roman</vt:lpstr>
      <vt:lpstr>Wingdings</vt:lpstr>
      <vt:lpstr>Tema di Office</vt:lpstr>
      <vt:lpstr>Ripensare la violenza di genere in una società multiculturale  e nei processi migratori</vt:lpstr>
      <vt:lpstr>Ripensare la violenza di genere in una società multiculturale  e nei processi migratori</vt:lpstr>
      <vt:lpstr>Ripensare la violenza di genere in una società multiculturale  e nei processi migratori</vt:lpstr>
      <vt:lpstr>Ne discutiamo con: </vt:lpstr>
      <vt:lpstr>Ripensare la violenza di genere in una società multiculturale 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Ripensare la violenza di genere in una società multiculturale  e nei processi migratori</dc:title>
  <dc:creator>stefano ciccone</dc:creator>
  <cp:lastModifiedBy>Ciccone</cp:lastModifiedBy>
  <cp:revision>16</cp:revision>
  <dcterms:created xsi:type="dcterms:W3CDTF">2024-04-19T09:53:56Z</dcterms:created>
  <dcterms:modified xsi:type="dcterms:W3CDTF">2024-05-08T14:10:11Z</dcterms:modified>
</cp:coreProperties>
</file>